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9" r:id="rId3"/>
    <p:sldId id="257" r:id="rId4"/>
    <p:sldId id="258" r:id="rId5"/>
    <p:sldId id="260" r:id="rId6"/>
    <p:sldId id="261" r:id="rId7"/>
  </p:sldIdLst>
  <p:sldSz cx="9144000" cy="6858000" type="screen4x3"/>
  <p:notesSz cx="6858000" cy="9144000"/>
  <p:defaultTextStyle>
    <a:defPPr>
      <a:defRPr lang="de-DE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>
        <p:scale>
          <a:sx n="134" d="100"/>
          <a:sy n="134" d="100"/>
        </p:scale>
        <p:origin x="136" y="-8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theme" Target="theme/theme1.xml"/><Relationship Id="rId1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printerSettings" Target="printerSettings/printerSettings1.bin"/><Relationship Id="rId9" Type="http://schemas.openxmlformats.org/officeDocument/2006/relationships/presProps" Target="presProps.xml"/><Relationship Id="rId1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smtClean="0"/>
              <a:t>Master-Untertitelformat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1607D-C1E0-2640-9D5A-4CF81695FCAC}" type="datetimeFigureOut">
              <a:rPr lang="de-DE" smtClean="0"/>
              <a:t>11.01.16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C8B3F-85FE-8C48-946D-739AF2470906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710534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1607D-C1E0-2640-9D5A-4CF81695FCAC}" type="datetimeFigureOut">
              <a:rPr lang="de-DE" smtClean="0"/>
              <a:t>11.01.16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C8B3F-85FE-8C48-946D-739AF2470906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285668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1607D-C1E0-2640-9D5A-4CF81695FCAC}" type="datetimeFigureOut">
              <a:rPr lang="de-DE" smtClean="0"/>
              <a:t>11.01.16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C8B3F-85FE-8C48-946D-739AF2470906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518558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1607D-C1E0-2640-9D5A-4CF81695FCAC}" type="datetimeFigureOut">
              <a:rPr lang="de-DE" smtClean="0"/>
              <a:t>11.01.16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C8B3F-85FE-8C48-946D-739AF2470906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540914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CH" smtClean="0"/>
              <a:t>Mastertextformat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1607D-C1E0-2640-9D5A-4CF81695FCAC}" type="datetimeFigureOut">
              <a:rPr lang="de-DE" smtClean="0"/>
              <a:t>11.01.16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C8B3F-85FE-8C48-946D-739AF2470906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473427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1607D-C1E0-2640-9D5A-4CF81695FCAC}" type="datetimeFigureOut">
              <a:rPr lang="de-DE" smtClean="0"/>
              <a:t>11.01.16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C8B3F-85FE-8C48-946D-739AF2470906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495020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CH" smtClean="0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CH" smtClean="0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1607D-C1E0-2640-9D5A-4CF81695FCAC}" type="datetimeFigureOut">
              <a:rPr lang="de-DE" smtClean="0"/>
              <a:t>11.01.16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C8B3F-85FE-8C48-946D-739AF2470906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707624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1607D-C1E0-2640-9D5A-4CF81695FCAC}" type="datetimeFigureOut">
              <a:rPr lang="de-DE" smtClean="0"/>
              <a:t>11.01.16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C8B3F-85FE-8C48-946D-739AF2470906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928538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1607D-C1E0-2640-9D5A-4CF81695FCAC}" type="datetimeFigureOut">
              <a:rPr lang="de-DE" smtClean="0"/>
              <a:t>11.01.16</a:t>
            </a:fld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C8B3F-85FE-8C48-946D-739AF2470906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908853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CH" smtClean="0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1607D-C1E0-2640-9D5A-4CF81695FCAC}" type="datetimeFigureOut">
              <a:rPr lang="de-DE" smtClean="0"/>
              <a:t>11.01.16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C8B3F-85FE-8C48-946D-739AF2470906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244103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CH" smtClean="0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1607D-C1E0-2640-9D5A-4CF81695FCAC}" type="datetimeFigureOut">
              <a:rPr lang="de-DE" smtClean="0"/>
              <a:t>11.01.16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C8B3F-85FE-8C48-946D-739AF2470906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668299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21607D-C1E0-2640-9D5A-4CF81695FCAC}" type="datetimeFigureOut">
              <a:rPr lang="de-DE" smtClean="0"/>
              <a:t>11.01.16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2C8B3F-85FE-8C48-946D-739AF2470906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09934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 4" descr="Screen Shot 2015-12-27 at 14.35.21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39" t="-135" r="410" b="-1360"/>
          <a:stretch/>
        </p:blipFill>
        <p:spPr>
          <a:xfrm>
            <a:off x="121501" y="154927"/>
            <a:ext cx="4185937" cy="2650588"/>
          </a:xfrm>
          <a:prstGeom prst="rect">
            <a:avLst/>
          </a:prstGeom>
        </p:spPr>
      </p:pic>
      <p:pic>
        <p:nvPicPr>
          <p:cNvPr id="6" name="Bild 5" descr="img141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01" t="22737" r="13785" b="22439"/>
          <a:stretch/>
        </p:blipFill>
        <p:spPr>
          <a:xfrm>
            <a:off x="4598713" y="176046"/>
            <a:ext cx="4357852" cy="2611519"/>
          </a:xfrm>
          <a:prstGeom prst="rect">
            <a:avLst/>
          </a:prstGeom>
        </p:spPr>
      </p:pic>
      <p:sp>
        <p:nvSpPr>
          <p:cNvPr id="7" name="Textfeld 6"/>
          <p:cNvSpPr txBox="1"/>
          <p:nvPr/>
        </p:nvSpPr>
        <p:spPr>
          <a:xfrm>
            <a:off x="1244766" y="2037123"/>
            <a:ext cx="288000" cy="28799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1</a:t>
            </a:r>
            <a:endParaRPr lang="de-DE" b="1" dirty="0">
              <a:solidFill>
                <a:schemeClr val="tx1"/>
              </a:solidFill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3742698" y="1664291"/>
            <a:ext cx="288000" cy="28799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de-DE" b="1" dirty="0">
                <a:solidFill>
                  <a:schemeClr val="tx1"/>
                </a:solidFill>
              </a:rPr>
              <a:t>2</a:t>
            </a:r>
            <a:endParaRPr lang="de-DE" b="1" dirty="0" smtClean="0">
              <a:solidFill>
                <a:schemeClr val="tx1"/>
              </a:solidFill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455681" y="549224"/>
            <a:ext cx="288000" cy="28799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36" name="Parallelogramm 35"/>
          <p:cNvSpPr/>
          <p:nvPr/>
        </p:nvSpPr>
        <p:spPr>
          <a:xfrm rot="21020210" flipH="1">
            <a:off x="1048803" y="1404577"/>
            <a:ext cx="1557701" cy="430615"/>
          </a:xfrm>
          <a:prstGeom prst="parallelogram">
            <a:avLst>
              <a:gd name="adj" fmla="val 49530"/>
            </a:avLst>
          </a:prstGeom>
          <a:solidFill>
            <a:schemeClr val="bg1">
              <a:alpha val="7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7" name="Textfeld 36"/>
          <p:cNvSpPr txBox="1"/>
          <p:nvPr/>
        </p:nvSpPr>
        <p:spPr>
          <a:xfrm>
            <a:off x="4892482" y="2168959"/>
            <a:ext cx="288000" cy="28799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1</a:t>
            </a:r>
            <a:endParaRPr lang="de-DE" b="1" dirty="0">
              <a:solidFill>
                <a:schemeClr val="tx1"/>
              </a:solidFill>
            </a:endParaRPr>
          </a:p>
        </p:txBody>
      </p:sp>
      <p:sp>
        <p:nvSpPr>
          <p:cNvPr id="38" name="Textfeld 37"/>
          <p:cNvSpPr txBox="1"/>
          <p:nvPr/>
        </p:nvSpPr>
        <p:spPr>
          <a:xfrm>
            <a:off x="7788552" y="2043864"/>
            <a:ext cx="288000" cy="28799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de-DE" b="1" dirty="0">
                <a:solidFill>
                  <a:schemeClr val="tx1"/>
                </a:solidFill>
              </a:rPr>
              <a:t>2</a:t>
            </a:r>
            <a:endParaRPr lang="de-DE" b="1" dirty="0" smtClean="0">
              <a:solidFill>
                <a:schemeClr val="tx1"/>
              </a:solidFill>
            </a:endParaRPr>
          </a:p>
        </p:txBody>
      </p:sp>
      <p:sp>
        <p:nvSpPr>
          <p:cNvPr id="39" name="Textfeld 38"/>
          <p:cNvSpPr txBox="1"/>
          <p:nvPr/>
        </p:nvSpPr>
        <p:spPr>
          <a:xfrm>
            <a:off x="5567118" y="1453869"/>
            <a:ext cx="288000" cy="28799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40" name="Textfeld 39"/>
          <p:cNvSpPr txBox="1"/>
          <p:nvPr/>
        </p:nvSpPr>
        <p:spPr>
          <a:xfrm>
            <a:off x="6015820" y="1937773"/>
            <a:ext cx="288000" cy="28799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41" name="Textfeld 40"/>
          <p:cNvSpPr txBox="1"/>
          <p:nvPr/>
        </p:nvSpPr>
        <p:spPr>
          <a:xfrm>
            <a:off x="6761457" y="1111992"/>
            <a:ext cx="288000" cy="28799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de-DE" b="1" dirty="0">
                <a:solidFill>
                  <a:schemeClr val="tx1"/>
                </a:solidFill>
              </a:rPr>
              <a:t>5</a:t>
            </a:r>
            <a:endParaRPr lang="de-DE" b="1" dirty="0" smtClean="0">
              <a:solidFill>
                <a:schemeClr val="tx1"/>
              </a:solidFill>
            </a:endParaRPr>
          </a:p>
        </p:txBody>
      </p:sp>
      <p:sp>
        <p:nvSpPr>
          <p:cNvPr id="42" name="Textfeld 41"/>
          <p:cNvSpPr txBox="1"/>
          <p:nvPr/>
        </p:nvSpPr>
        <p:spPr>
          <a:xfrm>
            <a:off x="7415184" y="1055108"/>
            <a:ext cx="288000" cy="28799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de-DE" b="1" dirty="0">
                <a:solidFill>
                  <a:schemeClr val="tx1"/>
                </a:solidFill>
              </a:rPr>
              <a:t>6</a:t>
            </a:r>
            <a:endParaRPr lang="de-DE" b="1" dirty="0" smtClean="0">
              <a:solidFill>
                <a:schemeClr val="tx1"/>
              </a:solidFill>
            </a:endParaRPr>
          </a:p>
        </p:txBody>
      </p:sp>
      <p:cxnSp>
        <p:nvCxnSpPr>
          <p:cNvPr id="44" name="Gerade Verbindung mit Pfeil 43"/>
          <p:cNvCxnSpPr/>
          <p:nvPr/>
        </p:nvCxnSpPr>
        <p:spPr>
          <a:xfrm flipV="1">
            <a:off x="1485376" y="1516421"/>
            <a:ext cx="1165730" cy="200027"/>
          </a:xfrm>
          <a:prstGeom prst="straightConnector1">
            <a:avLst/>
          </a:prstGeom>
          <a:ln w="38100" cmpd="sng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Gerade Verbindung mit Pfeil 44"/>
          <p:cNvCxnSpPr/>
          <p:nvPr/>
        </p:nvCxnSpPr>
        <p:spPr>
          <a:xfrm flipH="1" flipV="1">
            <a:off x="1078522" y="1124810"/>
            <a:ext cx="432002" cy="591636"/>
          </a:xfrm>
          <a:prstGeom prst="straightConnector1">
            <a:avLst/>
          </a:prstGeom>
          <a:ln w="38100" cmpd="sng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feld 28"/>
          <p:cNvSpPr txBox="1"/>
          <p:nvPr/>
        </p:nvSpPr>
        <p:spPr>
          <a:xfrm>
            <a:off x="2134490" y="1428511"/>
            <a:ext cx="456343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...</a:t>
            </a:r>
            <a:r>
              <a:rPr lang="de-DE" b="1" baseline="30000" dirty="0" smtClean="0">
                <a:solidFill>
                  <a:schemeClr val="tx1"/>
                </a:solidFill>
              </a:rPr>
              <a:t>x</a:t>
            </a:r>
            <a:endParaRPr lang="de-DE" b="1" baseline="30000" dirty="0">
              <a:solidFill>
                <a:schemeClr val="tx1"/>
              </a:solidFill>
            </a:endParaRPr>
          </a:p>
        </p:txBody>
      </p:sp>
      <p:sp>
        <p:nvSpPr>
          <p:cNvPr id="27" name="Textfeld 26"/>
          <p:cNvSpPr txBox="1"/>
          <p:nvPr/>
        </p:nvSpPr>
        <p:spPr>
          <a:xfrm>
            <a:off x="1298745" y="1571922"/>
            <a:ext cx="288000" cy="2879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1 </a:t>
            </a:r>
            <a:r>
              <a:rPr lang="de-DE" b="1" baseline="30000" dirty="0" smtClean="0">
                <a:solidFill>
                  <a:schemeClr val="tx1"/>
                </a:solidFill>
              </a:rPr>
              <a:t>x</a:t>
            </a:r>
            <a:endParaRPr lang="de-DE" b="1" baseline="30000" dirty="0">
              <a:solidFill>
                <a:schemeClr val="tx1"/>
              </a:solidFill>
            </a:endParaRPr>
          </a:p>
        </p:txBody>
      </p:sp>
      <p:sp>
        <p:nvSpPr>
          <p:cNvPr id="28" name="Textfeld 27"/>
          <p:cNvSpPr txBox="1"/>
          <p:nvPr/>
        </p:nvSpPr>
        <p:spPr>
          <a:xfrm>
            <a:off x="1611855" y="1538498"/>
            <a:ext cx="288000" cy="2879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 </a:t>
            </a:r>
            <a:r>
              <a:rPr lang="de-DE" b="1" baseline="30000" dirty="0" smtClean="0">
                <a:solidFill>
                  <a:schemeClr val="tx1"/>
                </a:solidFill>
              </a:rPr>
              <a:t>x</a:t>
            </a:r>
            <a:endParaRPr lang="de-DE" b="1" baseline="30000" dirty="0">
              <a:solidFill>
                <a:schemeClr val="tx1"/>
              </a:solidFill>
            </a:endParaRPr>
          </a:p>
        </p:txBody>
      </p:sp>
      <p:sp>
        <p:nvSpPr>
          <p:cNvPr id="31" name="Textfeld 30"/>
          <p:cNvSpPr txBox="1"/>
          <p:nvPr/>
        </p:nvSpPr>
        <p:spPr>
          <a:xfrm>
            <a:off x="1468532" y="1386143"/>
            <a:ext cx="288000" cy="2879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9 </a:t>
            </a:r>
            <a:r>
              <a:rPr lang="de-DE" b="1" baseline="30000" dirty="0" smtClean="0">
                <a:solidFill>
                  <a:schemeClr val="tx1"/>
                </a:solidFill>
              </a:rPr>
              <a:t>x</a:t>
            </a:r>
            <a:endParaRPr lang="de-DE" b="1" baseline="30000" dirty="0">
              <a:solidFill>
                <a:schemeClr val="tx1"/>
              </a:solidFill>
            </a:endParaRPr>
          </a:p>
        </p:txBody>
      </p:sp>
      <p:sp>
        <p:nvSpPr>
          <p:cNvPr id="35" name="Textfeld 34"/>
          <p:cNvSpPr txBox="1"/>
          <p:nvPr/>
        </p:nvSpPr>
        <p:spPr>
          <a:xfrm>
            <a:off x="2007833" y="1287019"/>
            <a:ext cx="456343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...</a:t>
            </a:r>
            <a:r>
              <a:rPr lang="de-DE" b="1" baseline="30000" dirty="0" smtClean="0">
                <a:solidFill>
                  <a:schemeClr val="tx1"/>
                </a:solidFill>
              </a:rPr>
              <a:t>x</a:t>
            </a:r>
            <a:endParaRPr lang="de-DE" b="1" baseline="30000" dirty="0">
              <a:solidFill>
                <a:schemeClr val="tx1"/>
              </a:solidFill>
            </a:endParaRPr>
          </a:p>
        </p:txBody>
      </p:sp>
      <p:sp>
        <p:nvSpPr>
          <p:cNvPr id="43" name="Textfeld 42"/>
          <p:cNvSpPr txBox="1"/>
          <p:nvPr/>
        </p:nvSpPr>
        <p:spPr>
          <a:xfrm>
            <a:off x="972165" y="1278825"/>
            <a:ext cx="456343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...</a:t>
            </a:r>
            <a:r>
              <a:rPr lang="de-DE" b="1" baseline="30000" dirty="0" smtClean="0">
                <a:solidFill>
                  <a:schemeClr val="tx1"/>
                </a:solidFill>
              </a:rPr>
              <a:t>x</a:t>
            </a:r>
            <a:endParaRPr lang="de-DE" b="1" baseline="30000" dirty="0">
              <a:solidFill>
                <a:schemeClr val="tx1"/>
              </a:solidFill>
            </a:endParaRPr>
          </a:p>
        </p:txBody>
      </p:sp>
      <p:sp>
        <p:nvSpPr>
          <p:cNvPr id="30" name="Textfeld 29"/>
          <p:cNvSpPr txBox="1"/>
          <p:nvPr/>
        </p:nvSpPr>
        <p:spPr>
          <a:xfrm>
            <a:off x="1177647" y="1436279"/>
            <a:ext cx="288000" cy="2879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8 </a:t>
            </a:r>
            <a:r>
              <a:rPr lang="de-DE" b="1" baseline="30000" dirty="0" smtClean="0">
                <a:solidFill>
                  <a:schemeClr val="tx1"/>
                </a:solidFill>
              </a:rPr>
              <a:t>x</a:t>
            </a:r>
            <a:endParaRPr lang="de-DE" b="1" baseline="30000" dirty="0">
              <a:solidFill>
                <a:schemeClr val="tx1"/>
              </a:solidFill>
            </a:endParaRPr>
          </a:p>
        </p:txBody>
      </p:sp>
      <p:cxnSp>
        <p:nvCxnSpPr>
          <p:cNvPr id="51" name="Gerade Verbindung mit Pfeil 50"/>
          <p:cNvCxnSpPr/>
          <p:nvPr/>
        </p:nvCxnSpPr>
        <p:spPr>
          <a:xfrm flipV="1">
            <a:off x="5290620" y="2428525"/>
            <a:ext cx="2879505" cy="96624"/>
          </a:xfrm>
          <a:prstGeom prst="straightConnector1">
            <a:avLst/>
          </a:prstGeom>
          <a:ln w="38100" cmpd="sng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Gerade Verbindung mit Pfeil 51"/>
          <p:cNvCxnSpPr/>
          <p:nvPr/>
        </p:nvCxnSpPr>
        <p:spPr>
          <a:xfrm flipH="1" flipV="1">
            <a:off x="5134434" y="1594879"/>
            <a:ext cx="181334" cy="930267"/>
          </a:xfrm>
          <a:prstGeom prst="straightConnector1">
            <a:avLst/>
          </a:prstGeom>
          <a:ln w="38100" cmpd="sng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Textfeld 56"/>
          <p:cNvSpPr txBox="1"/>
          <p:nvPr/>
        </p:nvSpPr>
        <p:spPr>
          <a:xfrm>
            <a:off x="1894511" y="1487373"/>
            <a:ext cx="288000" cy="2879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de-DE" b="1" dirty="0">
                <a:solidFill>
                  <a:schemeClr val="tx1"/>
                </a:solidFill>
              </a:rPr>
              <a:t>3</a:t>
            </a:r>
            <a:r>
              <a:rPr lang="de-DE" b="1" dirty="0" smtClean="0">
                <a:solidFill>
                  <a:schemeClr val="tx1"/>
                </a:solidFill>
              </a:rPr>
              <a:t> </a:t>
            </a:r>
            <a:r>
              <a:rPr lang="de-DE" b="1" baseline="30000" dirty="0" smtClean="0">
                <a:solidFill>
                  <a:schemeClr val="tx1"/>
                </a:solidFill>
              </a:rPr>
              <a:t>x</a:t>
            </a:r>
            <a:endParaRPr lang="de-DE" b="1" baseline="30000" dirty="0">
              <a:solidFill>
                <a:schemeClr val="tx1"/>
              </a:solidFill>
            </a:endParaRPr>
          </a:p>
        </p:txBody>
      </p:sp>
      <p:sp>
        <p:nvSpPr>
          <p:cNvPr id="58" name="Textfeld 57"/>
          <p:cNvSpPr txBox="1"/>
          <p:nvPr/>
        </p:nvSpPr>
        <p:spPr>
          <a:xfrm>
            <a:off x="1775611" y="1379435"/>
            <a:ext cx="288000" cy="2154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de-DE" sz="1400" b="1" dirty="0" smtClean="0">
                <a:solidFill>
                  <a:schemeClr val="tx1"/>
                </a:solidFill>
              </a:rPr>
              <a:t>10 </a:t>
            </a:r>
            <a:r>
              <a:rPr lang="de-DE" b="1" baseline="30000" dirty="0" smtClean="0">
                <a:solidFill>
                  <a:schemeClr val="tx1"/>
                </a:solidFill>
              </a:rPr>
              <a:t>x</a:t>
            </a:r>
            <a:endParaRPr lang="de-DE" b="1" baseline="30000" dirty="0">
              <a:solidFill>
                <a:schemeClr val="tx1"/>
              </a:solidFill>
            </a:endParaRPr>
          </a:p>
        </p:txBody>
      </p:sp>
      <p:cxnSp>
        <p:nvCxnSpPr>
          <p:cNvPr id="61" name="Gerade Verbindung 60"/>
          <p:cNvCxnSpPr/>
          <p:nvPr/>
        </p:nvCxnSpPr>
        <p:spPr>
          <a:xfrm>
            <a:off x="5260975" y="2325120"/>
            <a:ext cx="260350" cy="0"/>
          </a:xfrm>
          <a:prstGeom prst="line">
            <a:avLst/>
          </a:prstGeom>
          <a:ln w="38100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Gerade Verbindung 61"/>
          <p:cNvCxnSpPr/>
          <p:nvPr/>
        </p:nvCxnSpPr>
        <p:spPr>
          <a:xfrm>
            <a:off x="5521325" y="2325120"/>
            <a:ext cx="38309" cy="185304"/>
          </a:xfrm>
          <a:prstGeom prst="line">
            <a:avLst/>
          </a:prstGeom>
          <a:ln w="38100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Textfeld 67"/>
          <p:cNvSpPr txBox="1"/>
          <p:nvPr/>
        </p:nvSpPr>
        <p:spPr>
          <a:xfrm>
            <a:off x="2651106" y="1448136"/>
            <a:ext cx="288000" cy="28799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de-DE" b="1" dirty="0" smtClean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69" name="Textfeld 68"/>
          <p:cNvSpPr txBox="1"/>
          <p:nvPr/>
        </p:nvSpPr>
        <p:spPr>
          <a:xfrm>
            <a:off x="743681" y="1057727"/>
            <a:ext cx="288000" cy="28799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de-DE" b="1" dirty="0">
                <a:solidFill>
                  <a:srgbClr val="FF0000"/>
                </a:solidFill>
              </a:rPr>
              <a:t>y</a:t>
            </a:r>
            <a:endParaRPr lang="de-DE" b="1" dirty="0" smtClean="0">
              <a:solidFill>
                <a:srgbClr val="FF0000"/>
              </a:solidFill>
            </a:endParaRPr>
          </a:p>
        </p:txBody>
      </p:sp>
      <p:sp>
        <p:nvSpPr>
          <p:cNvPr id="70" name="Textfeld 69"/>
          <p:cNvSpPr txBox="1"/>
          <p:nvPr/>
        </p:nvSpPr>
        <p:spPr>
          <a:xfrm>
            <a:off x="8276125" y="2381150"/>
            <a:ext cx="288000" cy="28799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de-DE" b="1" dirty="0" smtClean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71" name="Textfeld 70"/>
          <p:cNvSpPr txBox="1"/>
          <p:nvPr/>
        </p:nvSpPr>
        <p:spPr>
          <a:xfrm>
            <a:off x="4780847" y="1444845"/>
            <a:ext cx="288000" cy="28799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de-DE" b="1" dirty="0">
                <a:solidFill>
                  <a:srgbClr val="FF0000"/>
                </a:solidFill>
              </a:rPr>
              <a:t>y</a:t>
            </a:r>
            <a:endParaRPr lang="de-DE" b="1" dirty="0" smtClean="0">
              <a:solidFill>
                <a:srgbClr val="FF0000"/>
              </a:solidFill>
            </a:endParaRPr>
          </a:p>
        </p:txBody>
      </p:sp>
      <p:grpSp>
        <p:nvGrpSpPr>
          <p:cNvPr id="4" name="Gruppierung 3"/>
          <p:cNvGrpSpPr/>
          <p:nvPr/>
        </p:nvGrpSpPr>
        <p:grpSpPr>
          <a:xfrm>
            <a:off x="1032770" y="2871853"/>
            <a:ext cx="3116124" cy="3132726"/>
            <a:chOff x="1032770" y="2871853"/>
            <a:chExt cx="3116124" cy="3132726"/>
          </a:xfrm>
        </p:grpSpPr>
        <p:pic>
          <p:nvPicPr>
            <p:cNvPr id="2" name="Bild 1" descr="1_4_checkerboard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2771" y="4558570"/>
              <a:ext cx="3116123" cy="1446009"/>
            </a:xfrm>
            <a:prstGeom prst="rect">
              <a:avLst/>
            </a:prstGeom>
          </p:spPr>
        </p:pic>
        <p:pic>
          <p:nvPicPr>
            <p:cNvPr id="3" name="Bild 2" descr="1_3_refpoint.png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781" b="7874"/>
            <a:stretch/>
          </p:blipFill>
          <p:spPr>
            <a:xfrm>
              <a:off x="1032770" y="2871853"/>
              <a:ext cx="3116123" cy="15368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964801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13" y="1158798"/>
            <a:ext cx="9118722" cy="4559361"/>
          </a:xfrm>
          <a:prstGeom prst="rect">
            <a:avLst/>
          </a:prstGeom>
        </p:spPr>
      </p:pic>
      <p:sp>
        <p:nvSpPr>
          <p:cNvPr id="7" name="Textfeld 6"/>
          <p:cNvSpPr txBox="1"/>
          <p:nvPr/>
        </p:nvSpPr>
        <p:spPr>
          <a:xfrm>
            <a:off x="7362028" y="3887922"/>
            <a:ext cx="5356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solidFill>
                  <a:schemeClr val="accent1"/>
                </a:solidFill>
              </a:rPr>
              <a:t>143</a:t>
            </a:r>
            <a:br>
              <a:rPr lang="de-DE" dirty="0" smtClean="0">
                <a:solidFill>
                  <a:schemeClr val="accent1"/>
                </a:solidFill>
              </a:rPr>
            </a:br>
            <a:r>
              <a:rPr lang="de-DE" dirty="0" smtClean="0">
                <a:solidFill>
                  <a:schemeClr val="accent1"/>
                </a:solidFill>
              </a:rPr>
              <a:t>145</a:t>
            </a:r>
            <a:endParaRPr lang="de-DE" dirty="0">
              <a:solidFill>
                <a:schemeClr val="accent1"/>
              </a:solidFill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5967060" y="3636150"/>
            <a:ext cx="5356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solidFill>
                  <a:schemeClr val="accent1"/>
                </a:solidFill>
              </a:rPr>
              <a:t>139 </a:t>
            </a:r>
            <a:br>
              <a:rPr lang="de-DE" dirty="0" smtClean="0">
                <a:solidFill>
                  <a:schemeClr val="accent1"/>
                </a:solidFill>
              </a:rPr>
            </a:br>
            <a:r>
              <a:rPr lang="de-DE" dirty="0" smtClean="0">
                <a:solidFill>
                  <a:schemeClr val="accent1"/>
                </a:solidFill>
              </a:rPr>
              <a:t>141 </a:t>
            </a:r>
            <a:br>
              <a:rPr lang="de-DE" dirty="0" smtClean="0">
                <a:solidFill>
                  <a:schemeClr val="accent1"/>
                </a:solidFill>
              </a:rPr>
            </a:br>
            <a:r>
              <a:rPr lang="de-DE" dirty="0" smtClean="0">
                <a:solidFill>
                  <a:schemeClr val="accent1"/>
                </a:solidFill>
              </a:rPr>
              <a:t>145</a:t>
            </a:r>
            <a:endParaRPr lang="de-DE" dirty="0">
              <a:solidFill>
                <a:schemeClr val="accent1"/>
              </a:solidFill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4745135" y="3887922"/>
            <a:ext cx="5356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solidFill>
                  <a:schemeClr val="accent1"/>
                </a:solidFill>
              </a:rPr>
              <a:t>141</a:t>
            </a:r>
            <a:br>
              <a:rPr lang="de-DE" dirty="0" smtClean="0">
                <a:solidFill>
                  <a:schemeClr val="accent1"/>
                </a:solidFill>
              </a:rPr>
            </a:br>
            <a:r>
              <a:rPr lang="de-DE" dirty="0" smtClean="0">
                <a:solidFill>
                  <a:schemeClr val="accent1"/>
                </a:solidFill>
              </a:rPr>
              <a:t>145</a:t>
            </a:r>
            <a:endParaRPr lang="de-DE" dirty="0">
              <a:solidFill>
                <a:schemeClr val="accent1"/>
              </a:solidFill>
            </a:endParaRPr>
          </a:p>
        </p:txBody>
      </p:sp>
      <p:sp>
        <p:nvSpPr>
          <p:cNvPr id="10" name="Textfeld 9"/>
          <p:cNvSpPr txBox="1"/>
          <p:nvPr/>
        </p:nvSpPr>
        <p:spPr>
          <a:xfrm>
            <a:off x="3560985" y="4005061"/>
            <a:ext cx="5356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solidFill>
                  <a:schemeClr val="accent1"/>
                </a:solidFill>
              </a:rPr>
              <a:t>139 </a:t>
            </a:r>
            <a:br>
              <a:rPr lang="de-DE" dirty="0" smtClean="0">
                <a:solidFill>
                  <a:schemeClr val="accent1"/>
                </a:solidFill>
              </a:rPr>
            </a:br>
            <a:r>
              <a:rPr lang="de-DE" dirty="0" smtClean="0">
                <a:solidFill>
                  <a:schemeClr val="accent1"/>
                </a:solidFill>
              </a:rPr>
              <a:t>145</a:t>
            </a:r>
            <a:endParaRPr lang="de-DE" dirty="0">
              <a:solidFill>
                <a:schemeClr val="accent1"/>
              </a:solidFill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3025337" y="4011468"/>
            <a:ext cx="5356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solidFill>
                  <a:schemeClr val="accent1"/>
                </a:solidFill>
              </a:rPr>
              <a:t>139</a:t>
            </a:r>
            <a:br>
              <a:rPr lang="de-DE" dirty="0" smtClean="0">
                <a:solidFill>
                  <a:schemeClr val="accent1"/>
                </a:solidFill>
              </a:rPr>
            </a:br>
            <a:r>
              <a:rPr lang="de-DE" dirty="0" smtClean="0">
                <a:solidFill>
                  <a:schemeClr val="accent1"/>
                </a:solidFill>
              </a:rPr>
              <a:t>141</a:t>
            </a:r>
            <a:endParaRPr lang="de-DE" dirty="0">
              <a:solidFill>
                <a:schemeClr val="accent1"/>
              </a:solidFill>
            </a:endParaRPr>
          </a:p>
        </p:txBody>
      </p:sp>
      <p:sp>
        <p:nvSpPr>
          <p:cNvPr id="13" name="Textfeld 12"/>
          <p:cNvSpPr txBox="1"/>
          <p:nvPr/>
        </p:nvSpPr>
        <p:spPr>
          <a:xfrm>
            <a:off x="1988507" y="3266818"/>
            <a:ext cx="1341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solidFill>
                  <a:schemeClr val="accent1"/>
                </a:solidFill>
              </a:rPr>
              <a:t>139 141 145</a:t>
            </a:r>
            <a:endParaRPr lang="de-DE" dirty="0">
              <a:solidFill>
                <a:schemeClr val="accent1"/>
              </a:solidFill>
            </a:endParaRPr>
          </a:p>
        </p:txBody>
      </p:sp>
      <p:sp>
        <p:nvSpPr>
          <p:cNvPr id="14" name="Textfeld 13"/>
          <p:cNvSpPr txBox="1"/>
          <p:nvPr/>
        </p:nvSpPr>
        <p:spPr>
          <a:xfrm>
            <a:off x="1856299" y="2131791"/>
            <a:ext cx="9388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solidFill>
                  <a:schemeClr val="accent1"/>
                </a:solidFill>
              </a:rPr>
              <a:t>139 141</a:t>
            </a:r>
            <a:endParaRPr lang="de-DE" dirty="0">
              <a:solidFill>
                <a:schemeClr val="accent1"/>
              </a:solidFill>
            </a:endParaRPr>
          </a:p>
        </p:txBody>
      </p:sp>
      <p:sp>
        <p:nvSpPr>
          <p:cNvPr id="15" name="Textfeld 14"/>
          <p:cNvSpPr txBox="1"/>
          <p:nvPr/>
        </p:nvSpPr>
        <p:spPr>
          <a:xfrm>
            <a:off x="1988507" y="3995584"/>
            <a:ext cx="5356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solidFill>
                  <a:schemeClr val="accent1"/>
                </a:solidFill>
              </a:rPr>
              <a:t>139</a:t>
            </a:r>
            <a:br>
              <a:rPr lang="de-DE" dirty="0" smtClean="0">
                <a:solidFill>
                  <a:schemeClr val="accent1"/>
                </a:solidFill>
              </a:rPr>
            </a:br>
            <a:r>
              <a:rPr lang="de-DE" dirty="0" smtClean="0">
                <a:solidFill>
                  <a:schemeClr val="accent1"/>
                </a:solidFill>
              </a:rPr>
              <a:t>141</a:t>
            </a:r>
            <a:endParaRPr lang="de-DE" dirty="0">
              <a:solidFill>
                <a:schemeClr val="accent1"/>
              </a:solidFill>
            </a:endParaRPr>
          </a:p>
        </p:txBody>
      </p:sp>
      <p:sp>
        <p:nvSpPr>
          <p:cNvPr id="17" name="Textfeld 16"/>
          <p:cNvSpPr txBox="1"/>
          <p:nvPr/>
        </p:nvSpPr>
        <p:spPr>
          <a:xfrm>
            <a:off x="1155829" y="3842839"/>
            <a:ext cx="5356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solidFill>
                  <a:schemeClr val="accent1"/>
                </a:solidFill>
              </a:rPr>
              <a:t>139</a:t>
            </a:r>
            <a:br>
              <a:rPr lang="de-DE" dirty="0" smtClean="0">
                <a:solidFill>
                  <a:schemeClr val="accent1"/>
                </a:solidFill>
              </a:rPr>
            </a:br>
            <a:r>
              <a:rPr lang="de-DE" dirty="0" smtClean="0">
                <a:solidFill>
                  <a:schemeClr val="accent1"/>
                </a:solidFill>
              </a:rPr>
              <a:t>141</a:t>
            </a:r>
            <a:br>
              <a:rPr lang="de-DE" dirty="0" smtClean="0">
                <a:solidFill>
                  <a:schemeClr val="accent1"/>
                </a:solidFill>
              </a:rPr>
            </a:br>
            <a:r>
              <a:rPr lang="de-DE" dirty="0" smtClean="0">
                <a:solidFill>
                  <a:schemeClr val="accent1"/>
                </a:solidFill>
              </a:rPr>
              <a:t>145</a:t>
            </a:r>
            <a:endParaRPr lang="de-DE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0017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 6" descr="test5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55" t="48374" r="71128" b="36489"/>
          <a:stretch/>
        </p:blipFill>
        <p:spPr>
          <a:xfrm>
            <a:off x="1112344" y="350659"/>
            <a:ext cx="3708240" cy="2160000"/>
          </a:xfrm>
          <a:prstGeom prst="rect">
            <a:avLst/>
          </a:prstGeom>
        </p:spPr>
      </p:pic>
      <p:pic>
        <p:nvPicPr>
          <p:cNvPr id="8" name="Bild 7" descr="test10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25" t="48320" r="70758" b="36214"/>
          <a:stretch/>
        </p:blipFill>
        <p:spPr>
          <a:xfrm>
            <a:off x="4944573" y="350659"/>
            <a:ext cx="3629340" cy="2160000"/>
          </a:xfrm>
          <a:prstGeom prst="rect">
            <a:avLst/>
          </a:prstGeom>
        </p:spPr>
      </p:pic>
      <p:pic>
        <p:nvPicPr>
          <p:cNvPr id="9" name="Bild 8" descr="test50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54" t="48783" r="71267" b="36738"/>
          <a:stretch/>
        </p:blipFill>
        <p:spPr>
          <a:xfrm>
            <a:off x="1112344" y="2606254"/>
            <a:ext cx="3708240" cy="2085797"/>
          </a:xfrm>
          <a:prstGeom prst="rect">
            <a:avLst/>
          </a:prstGeom>
        </p:spPr>
      </p:pic>
      <p:pic>
        <p:nvPicPr>
          <p:cNvPr id="10" name="Bild 9" descr="test100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33" t="48044" r="70572" b="36636"/>
          <a:stretch/>
        </p:blipFill>
        <p:spPr>
          <a:xfrm>
            <a:off x="4944573" y="2606254"/>
            <a:ext cx="3629340" cy="2085797"/>
          </a:xfrm>
          <a:prstGeom prst="rect">
            <a:avLst/>
          </a:prstGeom>
        </p:spPr>
      </p:pic>
      <p:sp>
        <p:nvSpPr>
          <p:cNvPr id="11" name="Textfeld 10"/>
          <p:cNvSpPr txBox="1"/>
          <p:nvPr/>
        </p:nvSpPr>
        <p:spPr>
          <a:xfrm>
            <a:off x="1118419" y="350662"/>
            <a:ext cx="701334" cy="646331"/>
          </a:xfrm>
          <a:prstGeom prst="rect">
            <a:avLst/>
          </a:prstGeom>
          <a:solidFill>
            <a:schemeClr val="bg1">
              <a:alpha val="38000"/>
            </a:schemeClr>
          </a:solidFill>
        </p:spPr>
        <p:txBody>
          <a:bodyPr wrap="none" rtlCol="0">
            <a:spAutoFit/>
          </a:bodyPr>
          <a:lstStyle/>
          <a:p>
            <a:r>
              <a:rPr lang="de-DE" dirty="0" smtClean="0">
                <a:solidFill>
                  <a:schemeClr val="bg1"/>
                </a:solidFill>
              </a:rPr>
              <a:t>q = 5 </a:t>
            </a:r>
            <a:br>
              <a:rPr lang="de-DE" dirty="0" smtClean="0">
                <a:solidFill>
                  <a:schemeClr val="bg1"/>
                </a:solidFill>
              </a:rPr>
            </a:br>
            <a:r>
              <a:rPr lang="de-DE" dirty="0" smtClean="0">
                <a:solidFill>
                  <a:schemeClr val="bg1"/>
                </a:solidFill>
              </a:rPr>
              <a:t>37 kB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2" name="Textfeld 11"/>
          <p:cNvSpPr txBox="1"/>
          <p:nvPr/>
        </p:nvSpPr>
        <p:spPr>
          <a:xfrm>
            <a:off x="4944573" y="351143"/>
            <a:ext cx="759267" cy="646331"/>
          </a:xfrm>
          <a:prstGeom prst="rect">
            <a:avLst/>
          </a:prstGeom>
          <a:solidFill>
            <a:schemeClr val="bg1">
              <a:alpha val="38000"/>
            </a:schemeClr>
          </a:solidFill>
        </p:spPr>
        <p:txBody>
          <a:bodyPr wrap="none" rtlCol="0">
            <a:spAutoFit/>
          </a:bodyPr>
          <a:lstStyle/>
          <a:p>
            <a:r>
              <a:rPr lang="de-DE" dirty="0" smtClean="0">
                <a:solidFill>
                  <a:schemeClr val="bg1"/>
                </a:solidFill>
              </a:rPr>
              <a:t>q = 10</a:t>
            </a:r>
            <a:br>
              <a:rPr lang="de-DE" dirty="0" smtClean="0">
                <a:solidFill>
                  <a:schemeClr val="bg1"/>
                </a:solidFill>
              </a:rPr>
            </a:br>
            <a:r>
              <a:rPr lang="de-DE" dirty="0" smtClean="0">
                <a:solidFill>
                  <a:schemeClr val="bg1"/>
                </a:solidFill>
              </a:rPr>
              <a:t>74 kB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3" name="Textfeld 12"/>
          <p:cNvSpPr txBox="1"/>
          <p:nvPr/>
        </p:nvSpPr>
        <p:spPr>
          <a:xfrm>
            <a:off x="1112344" y="2606254"/>
            <a:ext cx="825867" cy="646331"/>
          </a:xfrm>
          <a:prstGeom prst="rect">
            <a:avLst/>
          </a:prstGeom>
          <a:solidFill>
            <a:schemeClr val="bg1">
              <a:alpha val="38000"/>
            </a:schemeClr>
          </a:solidFill>
        </p:spPr>
        <p:txBody>
          <a:bodyPr wrap="none" rtlCol="0">
            <a:spAutoFit/>
          </a:bodyPr>
          <a:lstStyle/>
          <a:p>
            <a:r>
              <a:rPr lang="de-DE" dirty="0" smtClean="0">
                <a:solidFill>
                  <a:schemeClr val="bg1"/>
                </a:solidFill>
              </a:rPr>
              <a:t>q = 50</a:t>
            </a:r>
            <a:br>
              <a:rPr lang="de-DE" dirty="0" smtClean="0">
                <a:solidFill>
                  <a:schemeClr val="bg1"/>
                </a:solidFill>
              </a:rPr>
            </a:br>
            <a:r>
              <a:rPr lang="de-DE" dirty="0" smtClean="0">
                <a:solidFill>
                  <a:schemeClr val="bg1"/>
                </a:solidFill>
              </a:rPr>
              <a:t>455 kB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4" name="Textfeld 13"/>
          <p:cNvSpPr txBox="1"/>
          <p:nvPr/>
        </p:nvSpPr>
        <p:spPr>
          <a:xfrm>
            <a:off x="4944573" y="2606254"/>
            <a:ext cx="876261" cy="646331"/>
          </a:xfrm>
          <a:prstGeom prst="rect">
            <a:avLst/>
          </a:prstGeom>
          <a:solidFill>
            <a:schemeClr val="bg1">
              <a:alpha val="38000"/>
            </a:schemeClr>
          </a:solidFill>
        </p:spPr>
        <p:txBody>
          <a:bodyPr wrap="none" rtlCol="0">
            <a:spAutoFit/>
          </a:bodyPr>
          <a:lstStyle/>
          <a:p>
            <a:r>
              <a:rPr lang="de-DE" dirty="0" smtClean="0">
                <a:solidFill>
                  <a:schemeClr val="bg1"/>
                </a:solidFill>
              </a:rPr>
              <a:t>q = 100</a:t>
            </a:r>
            <a:br>
              <a:rPr lang="de-DE" dirty="0" smtClean="0">
                <a:solidFill>
                  <a:schemeClr val="bg1"/>
                </a:solidFill>
              </a:rPr>
            </a:br>
            <a:r>
              <a:rPr lang="de-DE" dirty="0" smtClean="0">
                <a:solidFill>
                  <a:schemeClr val="bg1"/>
                </a:solidFill>
              </a:rPr>
              <a:t>533 kB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57902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Gerade Verbindung mit Pfeil 4"/>
          <p:cNvCxnSpPr/>
          <p:nvPr/>
        </p:nvCxnSpPr>
        <p:spPr>
          <a:xfrm>
            <a:off x="2836204" y="4151050"/>
            <a:ext cx="4120724" cy="9477"/>
          </a:xfrm>
          <a:prstGeom prst="straightConnector1">
            <a:avLst/>
          </a:prstGeom>
          <a:ln>
            <a:solidFill>
              <a:schemeClr val="accent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Gerade Verbindung mit Pfeil 5"/>
          <p:cNvCxnSpPr/>
          <p:nvPr/>
        </p:nvCxnSpPr>
        <p:spPr>
          <a:xfrm flipV="1">
            <a:off x="2836204" y="483342"/>
            <a:ext cx="0" cy="3667709"/>
          </a:xfrm>
          <a:prstGeom prst="straightConnector1">
            <a:avLst/>
          </a:prstGeom>
          <a:ln>
            <a:solidFill>
              <a:schemeClr val="accent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8"/>
          <p:cNvCxnSpPr/>
          <p:nvPr/>
        </p:nvCxnSpPr>
        <p:spPr>
          <a:xfrm flipH="1" flipV="1">
            <a:off x="5933293" y="1450025"/>
            <a:ext cx="0" cy="1345774"/>
          </a:xfrm>
          <a:prstGeom prst="line">
            <a:avLst/>
          </a:prstGeom>
          <a:ln>
            <a:solidFill>
              <a:schemeClr val="tx1"/>
            </a:solidFill>
            <a:headEnd type="oval"/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9"/>
          <p:cNvCxnSpPr/>
          <p:nvPr/>
        </p:nvCxnSpPr>
        <p:spPr>
          <a:xfrm flipH="1" flipV="1">
            <a:off x="3754080" y="721044"/>
            <a:ext cx="0" cy="1345774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oval"/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/>
          <p:cNvCxnSpPr>
            <a:cxnSpLocks noChangeAspect="1"/>
          </p:cNvCxnSpPr>
          <p:nvPr/>
        </p:nvCxnSpPr>
        <p:spPr>
          <a:xfrm flipV="1">
            <a:off x="4564457" y="1321527"/>
            <a:ext cx="832571" cy="1030370"/>
          </a:xfrm>
          <a:prstGeom prst="line">
            <a:avLst/>
          </a:prstGeom>
          <a:ln>
            <a:solidFill>
              <a:schemeClr val="tx1"/>
            </a:solidFill>
            <a:headEnd type="oval"/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/>
          <p:cNvCxnSpPr/>
          <p:nvPr/>
        </p:nvCxnSpPr>
        <p:spPr>
          <a:xfrm flipV="1">
            <a:off x="3561280" y="2427712"/>
            <a:ext cx="936831" cy="1186188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/>
          <p:cNvCxnSpPr>
            <a:cxnSpLocks noChangeAspect="1"/>
          </p:cNvCxnSpPr>
          <p:nvPr/>
        </p:nvCxnSpPr>
        <p:spPr>
          <a:xfrm flipV="1">
            <a:off x="5434942" y="610527"/>
            <a:ext cx="498351" cy="630997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prstDash val="dash"/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17"/>
          <p:cNvCxnSpPr>
            <a:cxnSpLocks/>
          </p:cNvCxnSpPr>
          <p:nvPr/>
        </p:nvCxnSpPr>
        <p:spPr>
          <a:xfrm flipV="1">
            <a:off x="5933293" y="478077"/>
            <a:ext cx="0" cy="93432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19"/>
          <p:cNvCxnSpPr>
            <a:cxnSpLocks noChangeAspect="1"/>
          </p:cNvCxnSpPr>
          <p:nvPr/>
        </p:nvCxnSpPr>
        <p:spPr>
          <a:xfrm flipV="1">
            <a:off x="3754831" y="2122148"/>
            <a:ext cx="0" cy="1280196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prstDash val="dash"/>
            <a:head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Bogen 24"/>
          <p:cNvSpPr/>
          <p:nvPr/>
        </p:nvSpPr>
        <p:spPr>
          <a:xfrm>
            <a:off x="5490075" y="189547"/>
            <a:ext cx="898167" cy="881389"/>
          </a:xfrm>
          <a:prstGeom prst="arc">
            <a:avLst>
              <a:gd name="adj1" fmla="val 5469310"/>
              <a:gd name="adj2" fmla="val 7812830"/>
            </a:avLst>
          </a:prstGeom>
          <a:ln>
            <a:solidFill>
              <a:schemeClr val="accent1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cxnSp>
        <p:nvCxnSpPr>
          <p:cNvPr id="26" name="Gerade Verbindung 25"/>
          <p:cNvCxnSpPr/>
          <p:nvPr/>
        </p:nvCxnSpPr>
        <p:spPr>
          <a:xfrm>
            <a:off x="5537465" y="2112670"/>
            <a:ext cx="832571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prstDash val="sysDash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27"/>
          <p:cNvCxnSpPr/>
          <p:nvPr/>
        </p:nvCxnSpPr>
        <p:spPr>
          <a:xfrm>
            <a:off x="4564457" y="1800683"/>
            <a:ext cx="832571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prstDash val="sysDash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28"/>
          <p:cNvCxnSpPr/>
          <p:nvPr/>
        </p:nvCxnSpPr>
        <p:spPr>
          <a:xfrm>
            <a:off x="3337794" y="1393931"/>
            <a:ext cx="832571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prstDash val="sysDash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Bogen 30"/>
          <p:cNvSpPr/>
          <p:nvPr/>
        </p:nvSpPr>
        <p:spPr>
          <a:xfrm>
            <a:off x="5680387" y="1869318"/>
            <a:ext cx="491359" cy="492819"/>
          </a:xfrm>
          <a:prstGeom prst="arc">
            <a:avLst>
              <a:gd name="adj1" fmla="val 16451602"/>
              <a:gd name="adj2" fmla="val 7744"/>
            </a:avLst>
          </a:prstGeom>
          <a:ln>
            <a:solidFill>
              <a:schemeClr val="tx1"/>
            </a:solidFill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2" name="Bogen 31"/>
          <p:cNvSpPr/>
          <p:nvPr/>
        </p:nvSpPr>
        <p:spPr>
          <a:xfrm>
            <a:off x="4783958" y="1554273"/>
            <a:ext cx="491359" cy="492819"/>
          </a:xfrm>
          <a:prstGeom prst="arc">
            <a:avLst>
              <a:gd name="adj1" fmla="val 18383705"/>
              <a:gd name="adj2" fmla="val 7744"/>
            </a:avLst>
          </a:prstGeom>
          <a:ln>
            <a:solidFill>
              <a:schemeClr val="tx1"/>
            </a:solidFill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3" name="Bogen 32"/>
          <p:cNvSpPr/>
          <p:nvPr/>
        </p:nvSpPr>
        <p:spPr>
          <a:xfrm>
            <a:off x="3295518" y="2909523"/>
            <a:ext cx="898167" cy="881389"/>
          </a:xfrm>
          <a:prstGeom prst="arc">
            <a:avLst>
              <a:gd name="adj1" fmla="val 16216533"/>
              <a:gd name="adj2" fmla="val 18573958"/>
            </a:avLst>
          </a:prstGeom>
          <a:ln>
            <a:solidFill>
              <a:schemeClr val="accent1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4" name="Bogen 33"/>
          <p:cNvSpPr/>
          <p:nvPr/>
        </p:nvSpPr>
        <p:spPr>
          <a:xfrm>
            <a:off x="3508400" y="1128567"/>
            <a:ext cx="491359" cy="492819"/>
          </a:xfrm>
          <a:prstGeom prst="arc">
            <a:avLst>
              <a:gd name="adj1" fmla="val 16451602"/>
              <a:gd name="adj2" fmla="val 7744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6" name="Textfeld 35"/>
          <p:cNvSpPr txBox="1"/>
          <p:nvPr/>
        </p:nvSpPr>
        <p:spPr>
          <a:xfrm>
            <a:off x="3867067" y="825574"/>
            <a:ext cx="398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solidFill>
                  <a:srgbClr val="7F7F7F"/>
                </a:solidFill>
                <a:latin typeface="Cambria Math"/>
                <a:cs typeface="Cambria Math"/>
              </a:rPr>
              <a:t>ϑ</a:t>
            </a:r>
            <a:r>
              <a:rPr lang="de-DE" baseline="-25000" dirty="0">
                <a:solidFill>
                  <a:srgbClr val="7F7F7F"/>
                </a:solidFill>
                <a:latin typeface="Cambria Math"/>
                <a:cs typeface="Cambria Math"/>
              </a:rPr>
              <a:t>3</a:t>
            </a:r>
          </a:p>
        </p:txBody>
      </p:sp>
      <p:sp>
        <p:nvSpPr>
          <p:cNvPr id="37" name="Textfeld 36"/>
          <p:cNvSpPr txBox="1"/>
          <p:nvPr/>
        </p:nvSpPr>
        <p:spPr>
          <a:xfrm>
            <a:off x="6054782" y="1640333"/>
            <a:ext cx="398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latin typeface="Cambria Math"/>
                <a:cs typeface="Cambria Math"/>
              </a:rPr>
              <a:t>ϑ</a:t>
            </a:r>
            <a:r>
              <a:rPr lang="de-DE" baseline="-25000" dirty="0" smtClean="0">
                <a:latin typeface="Cambria Math"/>
                <a:cs typeface="Cambria Math"/>
              </a:rPr>
              <a:t>1</a:t>
            </a:r>
            <a:endParaRPr lang="de-DE" baseline="-25000" dirty="0">
              <a:latin typeface="Cambria Math"/>
              <a:cs typeface="Cambria Math"/>
            </a:endParaRPr>
          </a:p>
        </p:txBody>
      </p:sp>
      <p:sp>
        <p:nvSpPr>
          <p:cNvPr id="38" name="Textfeld 37"/>
          <p:cNvSpPr txBox="1"/>
          <p:nvPr/>
        </p:nvSpPr>
        <p:spPr>
          <a:xfrm>
            <a:off x="5337993" y="1431351"/>
            <a:ext cx="398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latin typeface="Cambria Math"/>
                <a:cs typeface="Cambria Math"/>
              </a:rPr>
              <a:t>ϑ</a:t>
            </a:r>
            <a:r>
              <a:rPr lang="de-DE" baseline="-25000" dirty="0">
                <a:latin typeface="Cambria Math"/>
                <a:cs typeface="Cambria Math"/>
              </a:rPr>
              <a:t>2</a:t>
            </a:r>
          </a:p>
        </p:txBody>
      </p:sp>
      <p:sp>
        <p:nvSpPr>
          <p:cNvPr id="39" name="Textfeld 38"/>
          <p:cNvSpPr txBox="1"/>
          <p:nvPr/>
        </p:nvSpPr>
        <p:spPr>
          <a:xfrm>
            <a:off x="3961414" y="3148267"/>
            <a:ext cx="995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Cambria Math"/>
                <a:cs typeface="Cambria Math"/>
              </a:rPr>
              <a:t>ϑ</a:t>
            </a:r>
            <a:r>
              <a:rPr lang="de-DE" baseline="-250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Cambria Math"/>
                <a:cs typeface="Cambria Math"/>
              </a:rPr>
              <a:t>3 </a:t>
            </a:r>
            <a:r>
              <a:rPr lang="de-DE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Cambria Math"/>
                <a:cs typeface="Cambria Math"/>
              </a:rPr>
              <a:t>- ϑ</a:t>
            </a:r>
            <a:r>
              <a:rPr lang="de-DE" baseline="-250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Cambria Math"/>
                <a:cs typeface="Cambria Math"/>
              </a:rPr>
              <a:t>2</a:t>
            </a:r>
            <a:endParaRPr lang="de-DE" baseline="-25000" dirty="0">
              <a:solidFill>
                <a:schemeClr val="accent1">
                  <a:lumMod val="60000"/>
                  <a:lumOff val="40000"/>
                </a:schemeClr>
              </a:solidFill>
              <a:latin typeface="Cambria Math"/>
              <a:cs typeface="Cambria Math"/>
            </a:endParaRPr>
          </a:p>
        </p:txBody>
      </p:sp>
      <p:sp>
        <p:nvSpPr>
          <p:cNvPr id="40" name="Textfeld 39"/>
          <p:cNvSpPr txBox="1"/>
          <p:nvPr/>
        </p:nvSpPr>
        <p:spPr>
          <a:xfrm>
            <a:off x="5015738" y="495352"/>
            <a:ext cx="815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Cambria Math"/>
                <a:cs typeface="Cambria Math"/>
              </a:rPr>
              <a:t>ϑ</a:t>
            </a:r>
            <a:r>
              <a:rPr lang="de-DE" baseline="-250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Cambria Math"/>
                <a:cs typeface="Cambria Math"/>
              </a:rPr>
              <a:t>2 </a:t>
            </a:r>
            <a:r>
              <a:rPr lang="de-DE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Cambria Math"/>
                <a:cs typeface="Cambria Math"/>
              </a:rPr>
              <a:t>- ϑ</a:t>
            </a:r>
            <a:r>
              <a:rPr lang="de-DE" baseline="-250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Cambria Math"/>
                <a:cs typeface="Cambria Math"/>
              </a:rPr>
              <a:t>1</a:t>
            </a:r>
            <a:endParaRPr lang="de-DE" dirty="0">
              <a:solidFill>
                <a:schemeClr val="accent1">
                  <a:lumMod val="60000"/>
                  <a:lumOff val="40000"/>
                </a:schemeClr>
              </a:solidFill>
              <a:latin typeface="Cambria Math"/>
              <a:cs typeface="Cambria Math"/>
            </a:endParaRPr>
          </a:p>
        </p:txBody>
      </p:sp>
      <p:sp>
        <p:nvSpPr>
          <p:cNvPr id="41" name="Textfeld 40"/>
          <p:cNvSpPr txBox="1"/>
          <p:nvPr/>
        </p:nvSpPr>
        <p:spPr>
          <a:xfrm>
            <a:off x="4930003" y="2626728"/>
            <a:ext cx="6548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>
                <a:latin typeface="Cambria Math"/>
                <a:cs typeface="Cambria Math"/>
              </a:rPr>
              <a:t>l</a:t>
            </a:r>
            <a:r>
              <a:rPr lang="de-DE" sz="1400" baseline="-25000" dirty="0" smtClean="0">
                <a:latin typeface="Cambria Math"/>
                <a:cs typeface="Cambria Math"/>
              </a:rPr>
              <a:t>left</a:t>
            </a:r>
            <a:endParaRPr lang="de-DE" sz="1400" baseline="-25000" dirty="0">
              <a:latin typeface="Cambria Math"/>
              <a:cs typeface="Cambria Math"/>
            </a:endParaRPr>
          </a:p>
        </p:txBody>
      </p:sp>
      <p:sp>
        <p:nvSpPr>
          <p:cNvPr id="42" name="Textfeld 41"/>
          <p:cNvSpPr txBox="1"/>
          <p:nvPr/>
        </p:nvSpPr>
        <p:spPr>
          <a:xfrm>
            <a:off x="5511087" y="1123574"/>
            <a:ext cx="6548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>
                <a:latin typeface="Cambria Math"/>
                <a:cs typeface="Cambria Math"/>
              </a:rPr>
              <a:t>l</a:t>
            </a:r>
            <a:r>
              <a:rPr lang="de-DE" sz="1400" baseline="-25000" dirty="0" smtClean="0">
                <a:latin typeface="Cambria Math"/>
                <a:cs typeface="Cambria Math"/>
              </a:rPr>
              <a:t>right</a:t>
            </a:r>
            <a:endParaRPr lang="de-DE" sz="1400" baseline="-25000" dirty="0">
              <a:latin typeface="Cambria Math"/>
              <a:cs typeface="Cambria Math"/>
            </a:endParaRPr>
          </a:p>
        </p:txBody>
      </p:sp>
      <p:sp>
        <p:nvSpPr>
          <p:cNvPr id="43" name="Bogen 42"/>
          <p:cNvSpPr>
            <a:spLocks noChangeAspect="1"/>
          </p:cNvSpPr>
          <p:nvPr/>
        </p:nvSpPr>
        <p:spPr>
          <a:xfrm>
            <a:off x="3665552" y="-1654958"/>
            <a:ext cx="4535481" cy="4450758"/>
          </a:xfrm>
          <a:prstGeom prst="arc">
            <a:avLst>
              <a:gd name="adj1" fmla="val 5425277"/>
              <a:gd name="adj2" fmla="val 7623921"/>
            </a:avLst>
          </a:prstGeom>
          <a:ln>
            <a:solidFill>
              <a:srgbClr val="000000"/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4" name="Bogen 43"/>
          <p:cNvSpPr>
            <a:spLocks noChangeAspect="1"/>
          </p:cNvSpPr>
          <p:nvPr/>
        </p:nvSpPr>
        <p:spPr>
          <a:xfrm>
            <a:off x="5063565" y="-240557"/>
            <a:ext cx="1722762" cy="1690581"/>
          </a:xfrm>
          <a:prstGeom prst="arc">
            <a:avLst>
              <a:gd name="adj1" fmla="val 5425277"/>
              <a:gd name="adj2" fmla="val 7562389"/>
            </a:avLst>
          </a:prstGeom>
          <a:ln>
            <a:solidFill>
              <a:srgbClr val="000000"/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9" name="Bogen 48"/>
          <p:cNvSpPr>
            <a:spLocks noChangeAspect="1"/>
          </p:cNvSpPr>
          <p:nvPr/>
        </p:nvSpPr>
        <p:spPr>
          <a:xfrm>
            <a:off x="1286552" y="710796"/>
            <a:ext cx="4917745" cy="4825881"/>
          </a:xfrm>
          <a:prstGeom prst="arc">
            <a:avLst>
              <a:gd name="adj1" fmla="val 16233150"/>
              <a:gd name="adj2" fmla="val 18724416"/>
            </a:avLst>
          </a:prstGeom>
          <a:ln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0" name="Bogen 49"/>
          <p:cNvSpPr>
            <a:spLocks noChangeAspect="1"/>
          </p:cNvSpPr>
          <p:nvPr/>
        </p:nvSpPr>
        <p:spPr>
          <a:xfrm>
            <a:off x="2518035" y="2083804"/>
            <a:ext cx="2473591" cy="2427384"/>
          </a:xfrm>
          <a:prstGeom prst="arc">
            <a:avLst>
              <a:gd name="adj1" fmla="val 16233150"/>
              <a:gd name="adj2" fmla="val 18574449"/>
            </a:avLst>
          </a:prstGeom>
          <a:ln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3" name="Textfeld 52"/>
          <p:cNvSpPr txBox="1"/>
          <p:nvPr/>
        </p:nvSpPr>
        <p:spPr>
          <a:xfrm>
            <a:off x="6539028" y="4151051"/>
            <a:ext cx="398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solidFill>
                  <a:schemeClr val="accent1"/>
                </a:solidFill>
                <a:latin typeface="Cambria Math"/>
                <a:cs typeface="Cambria Math"/>
              </a:rPr>
              <a:t>x</a:t>
            </a:r>
            <a:endParaRPr lang="de-DE" baseline="-25000" dirty="0">
              <a:solidFill>
                <a:schemeClr val="accent1"/>
              </a:solidFill>
              <a:latin typeface="Cambria Math"/>
              <a:cs typeface="Cambria Math"/>
            </a:endParaRPr>
          </a:p>
        </p:txBody>
      </p:sp>
      <p:sp>
        <p:nvSpPr>
          <p:cNvPr id="54" name="Textfeld 53"/>
          <p:cNvSpPr txBox="1"/>
          <p:nvPr/>
        </p:nvSpPr>
        <p:spPr>
          <a:xfrm>
            <a:off x="2408826" y="526130"/>
            <a:ext cx="398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solidFill>
                  <a:schemeClr val="accent1"/>
                </a:solidFill>
                <a:latin typeface="Cambria Math"/>
                <a:cs typeface="Cambria Math"/>
              </a:rPr>
              <a:t>y</a:t>
            </a:r>
            <a:endParaRPr lang="de-DE" baseline="-25000" dirty="0">
              <a:solidFill>
                <a:schemeClr val="accent1"/>
              </a:solidFill>
              <a:latin typeface="Cambria Math"/>
              <a:cs typeface="Cambria Math"/>
            </a:endParaRPr>
          </a:p>
        </p:txBody>
      </p:sp>
      <p:sp>
        <p:nvSpPr>
          <p:cNvPr id="56" name="Textfeld 55"/>
          <p:cNvSpPr txBox="1"/>
          <p:nvPr/>
        </p:nvSpPr>
        <p:spPr>
          <a:xfrm>
            <a:off x="5922952" y="372241"/>
            <a:ext cx="6548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Cambria Math"/>
                <a:cs typeface="Cambria Math"/>
              </a:rPr>
              <a:t>C</a:t>
            </a:r>
            <a:r>
              <a:rPr lang="de-DE" sz="1400" baseline="-250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Cambria Math"/>
                <a:cs typeface="Cambria Math"/>
              </a:rPr>
              <a:t>12</a:t>
            </a:r>
          </a:p>
        </p:txBody>
      </p:sp>
      <p:sp>
        <p:nvSpPr>
          <p:cNvPr id="58" name="Textfeld 57"/>
          <p:cNvSpPr txBox="1"/>
          <p:nvPr/>
        </p:nvSpPr>
        <p:spPr>
          <a:xfrm>
            <a:off x="3345670" y="3148267"/>
            <a:ext cx="4620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Cambria Math"/>
                <a:cs typeface="Cambria Math"/>
              </a:rPr>
              <a:t>C</a:t>
            </a:r>
            <a:r>
              <a:rPr lang="de-DE" sz="1400" baseline="-250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Cambria Math"/>
                <a:cs typeface="Cambria Math"/>
              </a:rPr>
              <a:t>23</a:t>
            </a:r>
          </a:p>
        </p:txBody>
      </p:sp>
      <p:sp>
        <p:nvSpPr>
          <p:cNvPr id="61" name="Textfeld 60"/>
          <p:cNvSpPr txBox="1"/>
          <p:nvPr/>
        </p:nvSpPr>
        <p:spPr>
          <a:xfrm>
            <a:off x="6370036" y="2427712"/>
            <a:ext cx="6548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>
                <a:latin typeface="Cambria Math"/>
                <a:cs typeface="Cambria Math"/>
              </a:rPr>
              <a:t>L</a:t>
            </a:r>
            <a:endParaRPr lang="de-DE" sz="1400" baseline="-25000" dirty="0">
              <a:latin typeface="Cambria Math"/>
              <a:cs typeface="Cambria Math"/>
            </a:endParaRPr>
          </a:p>
        </p:txBody>
      </p:sp>
      <p:sp>
        <p:nvSpPr>
          <p:cNvPr id="62" name="Textfeld 61"/>
          <p:cNvSpPr txBox="1"/>
          <p:nvPr/>
        </p:nvSpPr>
        <p:spPr>
          <a:xfrm>
            <a:off x="6520937" y="1246496"/>
            <a:ext cx="6548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Cambria Math"/>
                <a:cs typeface="Cambria Math"/>
              </a:rPr>
              <a:t>R</a:t>
            </a:r>
            <a:r>
              <a:rPr lang="de-DE" sz="1400" baseline="-250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Cambria Math"/>
                <a:cs typeface="Cambria Math"/>
              </a:rPr>
              <a:t>1</a:t>
            </a:r>
          </a:p>
        </p:txBody>
      </p:sp>
      <p:cxnSp>
        <p:nvCxnSpPr>
          <p:cNvPr id="63" name="Gerade Verbindung 62"/>
          <p:cNvCxnSpPr>
            <a:cxnSpLocks/>
          </p:cNvCxnSpPr>
          <p:nvPr/>
        </p:nvCxnSpPr>
        <p:spPr>
          <a:xfrm flipV="1">
            <a:off x="6520937" y="610527"/>
            <a:ext cx="0" cy="1514847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prstDash val="solid"/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Textfeld 67"/>
          <p:cNvSpPr txBox="1"/>
          <p:nvPr/>
        </p:nvSpPr>
        <p:spPr>
          <a:xfrm>
            <a:off x="3281790" y="2063843"/>
            <a:ext cx="6548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Cambria Math"/>
                <a:cs typeface="Cambria Math"/>
              </a:rPr>
              <a:t>R</a:t>
            </a:r>
            <a:r>
              <a:rPr lang="de-DE" sz="1400" baseline="-250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Cambria Math"/>
                <a:cs typeface="Cambria Math"/>
              </a:rPr>
              <a:t>2</a:t>
            </a:r>
          </a:p>
        </p:txBody>
      </p:sp>
      <p:cxnSp>
        <p:nvCxnSpPr>
          <p:cNvPr id="69" name="Gerade Verbindung 68"/>
          <p:cNvCxnSpPr>
            <a:cxnSpLocks/>
          </p:cNvCxnSpPr>
          <p:nvPr/>
        </p:nvCxnSpPr>
        <p:spPr>
          <a:xfrm flipV="1">
            <a:off x="3281790" y="1393931"/>
            <a:ext cx="0" cy="2008414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prstDash val="solid"/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Gekrümmte Verbindung 72"/>
          <p:cNvCxnSpPr>
            <a:endCxn id="61" idx="1"/>
          </p:cNvCxnSpPr>
          <p:nvPr/>
        </p:nvCxnSpPr>
        <p:spPr>
          <a:xfrm>
            <a:off x="5932429" y="2362137"/>
            <a:ext cx="437607" cy="219464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sysDash"/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Bild 1" descr="Transmitt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88" y="3385523"/>
            <a:ext cx="2336800" cy="2933700"/>
          </a:xfrm>
          <a:prstGeom prst="rect">
            <a:avLst/>
          </a:prstGeom>
        </p:spPr>
      </p:pic>
      <p:pic>
        <p:nvPicPr>
          <p:cNvPr id="3" name="Bild 2" descr="Receive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88" y="1070936"/>
            <a:ext cx="2331408" cy="2331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9235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pierung 6"/>
          <p:cNvGrpSpPr/>
          <p:nvPr/>
        </p:nvGrpSpPr>
        <p:grpSpPr>
          <a:xfrm>
            <a:off x="1428750" y="0"/>
            <a:ext cx="7715250" cy="6858000"/>
            <a:chOff x="1428750" y="0"/>
            <a:chExt cx="7715250" cy="6858000"/>
          </a:xfrm>
        </p:grpSpPr>
        <p:pic>
          <p:nvPicPr>
            <p:cNvPr id="2" name="Bild 1" descr="res3_all_room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28750" y="0"/>
              <a:ext cx="7715250" cy="6858000"/>
            </a:xfrm>
            <a:prstGeom prst="rect">
              <a:avLst/>
            </a:prstGeom>
          </p:spPr>
        </p:pic>
        <p:sp>
          <p:nvSpPr>
            <p:cNvPr id="3" name="Textfeld 2"/>
            <p:cNvSpPr txBox="1"/>
            <p:nvPr/>
          </p:nvSpPr>
          <p:spPr>
            <a:xfrm rot="16200000">
              <a:off x="7520719" y="1887622"/>
              <a:ext cx="7353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smtClean="0"/>
                <a:t>wall 2</a:t>
              </a:r>
              <a:endParaRPr lang="de-DE" dirty="0"/>
            </a:p>
          </p:txBody>
        </p:sp>
        <p:sp>
          <p:nvSpPr>
            <p:cNvPr id="4" name="Textfeld 3"/>
            <p:cNvSpPr txBox="1"/>
            <p:nvPr/>
          </p:nvSpPr>
          <p:spPr>
            <a:xfrm rot="16200000">
              <a:off x="2521562" y="3132100"/>
              <a:ext cx="7360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smtClean="0"/>
                <a:t>wall 4</a:t>
              </a:r>
              <a:endParaRPr lang="de-DE" dirty="0"/>
            </a:p>
          </p:txBody>
        </p:sp>
        <p:sp>
          <p:nvSpPr>
            <p:cNvPr id="5" name="Textfeld 4"/>
            <p:cNvSpPr txBox="1"/>
            <p:nvPr/>
          </p:nvSpPr>
          <p:spPr>
            <a:xfrm>
              <a:off x="5099219" y="5752710"/>
              <a:ext cx="7353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smtClean="0"/>
                <a:t>wall 3</a:t>
              </a:r>
              <a:endParaRPr lang="de-DE" dirty="0"/>
            </a:p>
          </p:txBody>
        </p:sp>
        <p:sp>
          <p:nvSpPr>
            <p:cNvPr id="6" name="Textfeld 5"/>
            <p:cNvSpPr txBox="1"/>
            <p:nvPr/>
          </p:nvSpPr>
          <p:spPr>
            <a:xfrm>
              <a:off x="5251619" y="721035"/>
              <a:ext cx="7353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smtClean="0"/>
                <a:t>wall 1</a:t>
              </a:r>
              <a:endParaRPr lang="de-DE" dirty="0"/>
            </a:p>
          </p:txBody>
        </p:sp>
      </p:grpSp>
    </p:spTree>
    <p:extLst>
      <p:ext uri="{BB962C8B-B14F-4D97-AF65-F5344CB8AC3E}">
        <p14:creationId xmlns:p14="http://schemas.microsoft.com/office/powerpoint/2010/main" val="16203841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499379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87</Words>
  <Application>Microsoft Macintosh PowerPoint</Application>
  <PresentationFormat>Bildschirmpräsentation (4:3)</PresentationFormat>
  <Paragraphs>53</Paragraphs>
  <Slides>6</Slides>
  <Notes>0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6</vt:i4>
      </vt:variant>
    </vt:vector>
  </HeadingPairs>
  <TitlesOfParts>
    <vt:vector size="7" baseType="lpstr">
      <vt:lpstr>Office-Design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>EPFL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Frederike Dümbgen</dc:creator>
  <cp:lastModifiedBy>Frederike Dümbgen</cp:lastModifiedBy>
  <cp:revision>142</cp:revision>
  <dcterms:created xsi:type="dcterms:W3CDTF">2015-12-27T13:35:08Z</dcterms:created>
  <dcterms:modified xsi:type="dcterms:W3CDTF">2016-01-11T22:29:37Z</dcterms:modified>
</cp:coreProperties>
</file>